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5143500" type="screen16x9"/>
  <p:notesSz cx="6858000" cy="9144000"/>
  <p:embeddedFontLst>
    <p:embeddedFont>
      <p:font typeface="Proxima Nova" panose="02000506030000020004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5470C0-189D-46C3-A1EE-C3261479675F}">
  <a:tblStyle styleId="{115470C0-189D-46C3-A1EE-C326147967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9EA5268-8BAE-49F3-8D90-F42990C635C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4"/>
  </p:normalViewPr>
  <p:slideViewPr>
    <p:cSldViewPr snapToGrid="0">
      <p:cViewPr varScale="1">
        <p:scale>
          <a:sx n="142" d="100"/>
          <a:sy n="142" d="100"/>
        </p:scale>
        <p:origin x="76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22ef218917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22ef218917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22ef218917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22ef218917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a4febf9046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a4febf9046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22ef218917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22ef218917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22d707b8b7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22d707b8b7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22ef218917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22ef218917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22ef218917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22ef218917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a4febf9046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a4febf9046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22ef218917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22ef218917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22d707b8b7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22d707b8b7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23401da30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23401da30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22ef218917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22ef218917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22ef218917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22ef218917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a4febf9046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a4febf9046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22ef218917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22ef218917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23401da30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23401da30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22d707b8b7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22d707b8b7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22d707b8b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22d707b8b7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22d707b8b7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22d707b8b7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22ef218917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22ef218917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22d707b8b7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22d707b8b7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22d707b8b7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22d707b8b7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22d707b8b7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22d707b8b7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F5D0D0"/>
            </a:gs>
            <a:gs pos="100000">
              <a:srgbClr val="D96868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4683000" y="224150"/>
            <a:ext cx="4461000" cy="28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Exhibit on Behalf of Cincinnati Reds Organization:</a:t>
            </a:r>
            <a:endParaRPr sz="1700"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Alexis Diaz</a:t>
            </a:r>
            <a:endParaRPr sz="3500"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3.000 Major League Service Time</a:t>
            </a:r>
            <a:endParaRPr sz="1700"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28 years old</a:t>
            </a:r>
            <a:endParaRPr sz="1700"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Closing Pitcher</a:t>
            </a:r>
            <a:endParaRPr sz="1700"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$4 Million Filing Number</a:t>
            </a:r>
            <a:endParaRPr sz="1700"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Arbitration 1 Case</a:t>
            </a:r>
            <a:endParaRPr sz="1700"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Jacob Wheat</a:t>
            </a:r>
            <a:endParaRPr sz="1700"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4501" y="3040850"/>
            <a:ext cx="2790411" cy="200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3" name="Google Shape;123;p22"/>
          <p:cNvGraphicFramePr/>
          <p:nvPr/>
        </p:nvGraphicFramePr>
        <p:xfrm>
          <a:off x="172688" y="12549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{99EA5268-8BAE-49F3-8D90-F42990C635CD}</a:tableStyleId>
              </a:tblPr>
              <a:tblGrid>
                <a:gridCol w="652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Player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G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SV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ERA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xERA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WHIP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K/9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BB/9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K-</a:t>
                      </a:r>
                      <a:endParaRPr sz="85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FIP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xFIP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bWAR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fWAR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IL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A. Diaz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2024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60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56.1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3.99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3.78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1.30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8.79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22.7%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4.95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12.8%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9.9%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4.57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5.06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0.5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0.3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Soto</a:t>
                      </a:r>
                      <a:endParaRPr sz="85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2022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64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60.1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3.28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4.08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1.38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8.95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22.8%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5.07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12.9%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9.9%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3.59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4.59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0.1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0.6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4" name="Google Shape;124;p22"/>
          <p:cNvSpPr txBox="1"/>
          <p:nvPr/>
        </p:nvSpPr>
        <p:spPr>
          <a:xfrm>
            <a:off x="5493500" y="3036950"/>
            <a:ext cx="2581500" cy="11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>
                <a:solidFill>
                  <a:schemeClr val="dk1"/>
                </a:solidFill>
              </a:rPr>
              <a:t>Soto Recognition:</a:t>
            </a:r>
            <a:endParaRPr sz="1800" b="1" u="sng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2022 5th AL Saves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2022 AL All-Star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125" name="Google Shape;125;p22"/>
          <p:cNvSpPr txBox="1"/>
          <p:nvPr/>
        </p:nvSpPr>
        <p:spPr>
          <a:xfrm>
            <a:off x="621175" y="3036950"/>
            <a:ext cx="2802300" cy="11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>
                <a:solidFill>
                  <a:schemeClr val="dk1"/>
                </a:solidFill>
              </a:rPr>
              <a:t>A. Diaz Recognition:</a:t>
            </a:r>
            <a:endParaRPr sz="1800" b="1" u="sng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2024 5th NL Saves</a:t>
            </a:r>
            <a:endParaRPr sz="1800">
              <a:solidFill>
                <a:schemeClr val="dk1"/>
              </a:solidFill>
            </a:endParaRPr>
          </a:p>
        </p:txBody>
      </p:sp>
      <p:graphicFrame>
        <p:nvGraphicFramePr>
          <p:cNvPr id="126" name="Google Shape;126;p22"/>
          <p:cNvGraphicFramePr/>
          <p:nvPr/>
        </p:nvGraphicFramePr>
        <p:xfrm>
          <a:off x="3281250" y="4120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{99EA5268-8BAE-49F3-8D90-F42990C635CD}</a:tableStyleId>
              </a:tblPr>
              <a:tblGrid>
                <a:gridCol w="2581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Comparable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Advantage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7" name="Google Shape;127;p22"/>
          <p:cNvSpPr txBox="1"/>
          <p:nvPr/>
        </p:nvSpPr>
        <p:spPr>
          <a:xfrm>
            <a:off x="5059875" y="298375"/>
            <a:ext cx="36504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Soto Salary: $3,925,000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Diaz Filing Number: $4,000,000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28" name="Google Shape;128;p22"/>
          <p:cNvSpPr txBox="1">
            <a:spLocks noGrp="1"/>
          </p:cNvSpPr>
          <p:nvPr>
            <p:ph type="title"/>
          </p:nvPr>
        </p:nvSpPr>
        <p:spPr>
          <a:xfrm>
            <a:off x="172700" y="528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Diaz v. Soto Platform Year</a:t>
            </a:r>
            <a:endParaRPr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" name="Google Shape;133;p23"/>
          <p:cNvGraphicFramePr/>
          <p:nvPr/>
        </p:nvGraphicFramePr>
        <p:xfrm>
          <a:off x="172688" y="12549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{99EA5268-8BAE-49F3-8D90-F42990C635CD}</a:tableStyleId>
              </a:tblPr>
              <a:tblGrid>
                <a:gridCol w="652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Player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G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SV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ERA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xERA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WHIP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K/9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BB/9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K-</a:t>
                      </a:r>
                      <a:endParaRPr sz="85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FIP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xFIP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bWAR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fWAR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IL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A. Diaz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2023-24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131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123.2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65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3.49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3.59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1.24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10.26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26.7%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4.88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12.7%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14.0%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4.00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4.59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2.3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Soto</a:t>
                      </a:r>
                      <a:endParaRPr sz="85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2021-22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126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124.0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3.34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3.84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1.36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9.87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25.2%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5.37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13.7%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11.5%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3.88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4.45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1.5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1.0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34" name="Google Shape;134;p23"/>
          <p:cNvSpPr txBox="1"/>
          <p:nvPr/>
        </p:nvSpPr>
        <p:spPr>
          <a:xfrm>
            <a:off x="5470550" y="2817900"/>
            <a:ext cx="2581500" cy="11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>
                <a:solidFill>
                  <a:schemeClr val="dk1"/>
                </a:solidFill>
              </a:rPr>
              <a:t>Soto Recognition:</a:t>
            </a:r>
            <a:endParaRPr sz="1800" b="1" u="sng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2022 5th AL Saves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2022 AL All-Star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2021 9th AL Saves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2021 AL All-Star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</p:txBody>
      </p:sp>
      <p:sp>
        <p:nvSpPr>
          <p:cNvPr id="135" name="Google Shape;135;p23"/>
          <p:cNvSpPr txBox="1"/>
          <p:nvPr/>
        </p:nvSpPr>
        <p:spPr>
          <a:xfrm>
            <a:off x="621175" y="2817900"/>
            <a:ext cx="2581500" cy="11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>
                <a:solidFill>
                  <a:schemeClr val="dk1"/>
                </a:solidFill>
              </a:rPr>
              <a:t>A. Diaz Recognition:</a:t>
            </a:r>
            <a:endParaRPr sz="1800" b="1" u="sng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2024 5th NL Saves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2023 3rd NL Saves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2023 NL All-Star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136" name="Google Shape;136;p23"/>
          <p:cNvSpPr txBox="1">
            <a:spLocks noGrp="1"/>
          </p:cNvSpPr>
          <p:nvPr>
            <p:ph type="title"/>
          </p:nvPr>
        </p:nvSpPr>
        <p:spPr>
          <a:xfrm>
            <a:off x="172700" y="528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Diaz v. Soto Two-Year Comparison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137" name="Google Shape;137;p23"/>
          <p:cNvSpPr txBox="1"/>
          <p:nvPr/>
        </p:nvSpPr>
        <p:spPr>
          <a:xfrm>
            <a:off x="5470550" y="68375"/>
            <a:ext cx="36504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Soto Salary: $3,925,000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Diaz Filing Number: $4,000,000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Diaz v. Soto Career</a:t>
            </a:r>
            <a:endParaRPr>
              <a:solidFill>
                <a:srgbClr val="CC0000"/>
              </a:solidFill>
            </a:endParaRPr>
          </a:p>
        </p:txBody>
      </p:sp>
      <p:graphicFrame>
        <p:nvGraphicFramePr>
          <p:cNvPr id="143" name="Google Shape;143;p24"/>
          <p:cNvGraphicFramePr/>
          <p:nvPr/>
        </p:nvGraphicFramePr>
        <p:xfrm>
          <a:off x="172688" y="12549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{99EA5268-8BAE-49F3-8D90-F42990C635CD}</a:tableStyleId>
              </a:tblPr>
              <a:tblGrid>
                <a:gridCol w="652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Player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G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SV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ERA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xERA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WHIP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K/9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BB/9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K-</a:t>
                      </a:r>
                      <a:endParaRPr sz="85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FIP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xFIP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bWAR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fWAR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IL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A. Diaz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2022-24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190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187.1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75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2.93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3.31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1.14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10.76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28.6%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4.80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12.8%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15.8%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3.77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4.38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5.2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22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Soto</a:t>
                      </a:r>
                      <a:endParaRPr sz="85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2019-22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186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204.2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50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4.13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4.44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1.49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9.23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23.0%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5.28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13.1%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9.9%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4.29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4.71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1.1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44" name="Google Shape;144;p24"/>
          <p:cNvSpPr txBox="1"/>
          <p:nvPr/>
        </p:nvSpPr>
        <p:spPr>
          <a:xfrm>
            <a:off x="712975" y="2703150"/>
            <a:ext cx="3600300" cy="19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>
                <a:solidFill>
                  <a:schemeClr val="dk1"/>
                </a:solidFill>
              </a:rPr>
              <a:t>A. Diaz Recognition:</a:t>
            </a:r>
            <a:endParaRPr sz="1800" b="1" u="sng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2024 5th NL Saves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2023 3rd NL Saves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2023 NL All-Star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2022 5th NL Rookie of the Year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45" name="Google Shape;145;p24"/>
          <p:cNvSpPr txBox="1"/>
          <p:nvPr/>
        </p:nvSpPr>
        <p:spPr>
          <a:xfrm>
            <a:off x="5470550" y="2703150"/>
            <a:ext cx="2581500" cy="11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>
                <a:solidFill>
                  <a:schemeClr val="dk1"/>
                </a:solidFill>
              </a:rPr>
              <a:t>Soto Recognition:</a:t>
            </a:r>
            <a:endParaRPr sz="1800" b="1" u="sng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2022 5th AL Saves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2022 AL All-Star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2021 9th AL Saves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2021 AL All-Star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</p:txBody>
      </p:sp>
      <p:sp>
        <p:nvSpPr>
          <p:cNvPr id="146" name="Google Shape;146;p24"/>
          <p:cNvSpPr txBox="1"/>
          <p:nvPr/>
        </p:nvSpPr>
        <p:spPr>
          <a:xfrm>
            <a:off x="57275" y="937225"/>
            <a:ext cx="28824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*2020 statistics not extrapolated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147" name="Google Shape;147;p24"/>
          <p:cNvSpPr txBox="1"/>
          <p:nvPr/>
        </p:nvSpPr>
        <p:spPr>
          <a:xfrm>
            <a:off x="5348450" y="99775"/>
            <a:ext cx="36504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Soto Salary: $3,925,000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Diaz Filing Number: $4,000,000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Durability</a:t>
            </a:r>
            <a:endParaRPr/>
          </a:p>
        </p:txBody>
      </p:sp>
      <p:sp>
        <p:nvSpPr>
          <p:cNvPr id="153" name="Google Shape;153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16500" cy="38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Injuries: 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2021: </a:t>
            </a:r>
            <a:endParaRPr b="1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10-day IL, September 19th-October 5th, left finger fracture (16 days) (MLB.com)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Suspensions:</a:t>
            </a:r>
            <a:endParaRPr b="1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2019 </a:t>
            </a:r>
            <a:r>
              <a:rPr lang="en" b="1">
                <a:solidFill>
                  <a:schemeClr val="dk1"/>
                </a:solidFill>
              </a:rPr>
              <a:t>(Minor League)</a:t>
            </a:r>
            <a:r>
              <a:rPr lang="en">
                <a:solidFill>
                  <a:schemeClr val="dk1"/>
                </a:solidFill>
              </a:rPr>
              <a:t>: Suspended 20 games without pay under Article XII(B) of the Basic Agreement for conduct detrimental or prejudicial to the sport (MiLB, Chris Bumbaca, January 11, 2019)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54" name="Google Shape;15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0275" y="1537350"/>
            <a:ext cx="3411000" cy="28930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 txBox="1">
            <a:spLocks noGrp="1"/>
          </p:cNvSpPr>
          <p:nvPr>
            <p:ph type="title"/>
          </p:nvPr>
        </p:nvSpPr>
        <p:spPr>
          <a:xfrm>
            <a:off x="849778" y="151850"/>
            <a:ext cx="308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0B5394"/>
                </a:solidFill>
              </a:rPr>
              <a:t>David Bednar</a:t>
            </a:r>
            <a:endParaRPr sz="3500">
              <a:solidFill>
                <a:srgbClr val="0B5394"/>
              </a:solidFill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5204175" y="2062613"/>
            <a:ext cx="3529200" cy="18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i="1">
                <a:solidFill>
                  <a:schemeClr val="dk1"/>
                </a:solidFill>
              </a:rPr>
              <a:t>Arbitration Level 1 Salary: </a:t>
            </a:r>
            <a:r>
              <a:rPr lang="en" sz="1500" b="1" i="1">
                <a:solidFill>
                  <a:schemeClr val="dk1"/>
                </a:solidFill>
              </a:rPr>
              <a:t>$4,510,000 </a:t>
            </a:r>
            <a:endParaRPr sz="1500" b="1" i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 i="1">
                <a:solidFill>
                  <a:schemeClr val="dk1"/>
                </a:solidFill>
              </a:rPr>
              <a:t>Raise: $3,765,000</a:t>
            </a:r>
            <a:endParaRPr sz="1500" i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 i="1">
                <a:solidFill>
                  <a:schemeClr val="dk1"/>
                </a:solidFill>
              </a:rPr>
              <a:t>Pre-Arbitration Salary: $745,000</a:t>
            </a:r>
            <a:endParaRPr sz="1500" i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 b="1" i="1">
                <a:solidFill>
                  <a:schemeClr val="dk1"/>
                </a:solidFill>
              </a:rPr>
              <a:t>MLS: 3.076 Years</a:t>
            </a:r>
            <a:endParaRPr sz="1500" b="1" i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500" b="1" i="1">
                <a:solidFill>
                  <a:schemeClr val="dk1"/>
                </a:solidFill>
              </a:rPr>
              <a:t>Platform Year: 2023</a:t>
            </a:r>
            <a:endParaRPr sz="1500" b="1" i="1">
              <a:solidFill>
                <a:schemeClr val="dk1"/>
              </a:solidFill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5645925" y="3950825"/>
            <a:ext cx="26457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Recognition: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2023 NL All-Star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2022 NL All-Star</a:t>
            </a:r>
            <a:endParaRPr sz="1800" b="1">
              <a:solidFill>
                <a:schemeClr val="dk1"/>
              </a:solidFill>
            </a:endParaRPr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1400" y="151850"/>
            <a:ext cx="1204851" cy="177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6" descr="File:San Diego Padres logo.svg - Wikipedia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8775" y="151850"/>
            <a:ext cx="1849775" cy="177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6"/>
          <p:cNvPicPr preferRelativeResize="0"/>
          <p:nvPr/>
        </p:nvPicPr>
        <p:blipFill rotWithShape="1">
          <a:blip r:embed="rId5">
            <a:alphaModFix/>
          </a:blip>
          <a:srcRect t="1790" r="21691" b="-1789"/>
          <a:stretch/>
        </p:blipFill>
        <p:spPr>
          <a:xfrm>
            <a:off x="501088" y="1090200"/>
            <a:ext cx="3782574" cy="3864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Diaz v. Bednar Platform Year</a:t>
            </a:r>
            <a:endParaRPr>
              <a:solidFill>
                <a:srgbClr val="CC0000"/>
              </a:solidFill>
            </a:endParaRPr>
          </a:p>
        </p:txBody>
      </p:sp>
      <p:graphicFrame>
        <p:nvGraphicFramePr>
          <p:cNvPr id="170" name="Google Shape;170;p27"/>
          <p:cNvGraphicFramePr/>
          <p:nvPr/>
        </p:nvGraphicFramePr>
        <p:xfrm>
          <a:off x="172688" y="12549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{99EA5268-8BAE-49F3-8D90-F42990C635CD}</a:tableStyleId>
              </a:tblPr>
              <a:tblGrid>
                <a:gridCol w="652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Player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G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SV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ERA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xERA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WHIP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K/9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BB/9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K-</a:t>
                      </a:r>
                      <a:endParaRPr sz="85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FIP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xFIP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bWAR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fWAR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IL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A. Diaz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2024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60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56.1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3.99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3.78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1.30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8.79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22.7%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4.95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12.8%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9.9%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4.57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5.06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0.5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0.3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Bednar</a:t>
                      </a:r>
                      <a:endParaRPr sz="85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2023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66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67.1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2.00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2.82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1.10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10.69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28.9%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2.81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7.6%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21.3%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2.53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3.86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2.5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2.3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71" name="Google Shape;171;p27"/>
          <p:cNvSpPr txBox="1"/>
          <p:nvPr/>
        </p:nvSpPr>
        <p:spPr>
          <a:xfrm>
            <a:off x="5493500" y="3036950"/>
            <a:ext cx="2907000" cy="11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>
                <a:solidFill>
                  <a:schemeClr val="dk1"/>
                </a:solidFill>
              </a:rPr>
              <a:t>Bednar Recognition:</a:t>
            </a:r>
            <a:endParaRPr sz="1800" b="1" u="sng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2023 NL Saves Leader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2023 NL All-Star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172" name="Google Shape;172;p27"/>
          <p:cNvSpPr txBox="1"/>
          <p:nvPr/>
        </p:nvSpPr>
        <p:spPr>
          <a:xfrm>
            <a:off x="621175" y="3036950"/>
            <a:ext cx="2802300" cy="11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>
                <a:solidFill>
                  <a:schemeClr val="dk1"/>
                </a:solidFill>
              </a:rPr>
              <a:t>A. Diaz Recognition:</a:t>
            </a:r>
            <a:endParaRPr sz="1800" b="1" u="sng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2024 5th NL Saves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3" name="Google Shape;173;p27"/>
          <p:cNvSpPr txBox="1"/>
          <p:nvPr/>
        </p:nvSpPr>
        <p:spPr>
          <a:xfrm>
            <a:off x="5493500" y="110200"/>
            <a:ext cx="35352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Bednar Salary: $4,510,000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Diaz Filing Number: $4,000,000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8" name="Google Shape;178;p28"/>
          <p:cNvGraphicFramePr/>
          <p:nvPr/>
        </p:nvGraphicFramePr>
        <p:xfrm>
          <a:off x="172688" y="12549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{99EA5268-8BAE-49F3-8D90-F42990C635CD}</a:tableStyleId>
              </a:tblPr>
              <a:tblGrid>
                <a:gridCol w="652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Player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G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SV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ERA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xERA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WHIP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K/9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BB/9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K-</a:t>
                      </a:r>
                      <a:endParaRPr sz="85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FIP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xFIP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bWAR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fWAR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IL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A. Diaz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2023-24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131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123.2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65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3.49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3.59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1.24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10.26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26.7%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4.88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12.7%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14.0%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4.00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4.59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2.3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Bednar</a:t>
                      </a:r>
                      <a:endParaRPr sz="85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2022-23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111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119.0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58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2.27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3.02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1.11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11.27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30.6%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2.80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7.6%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23.0%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2.49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3.42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3.7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47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79" name="Google Shape;179;p28"/>
          <p:cNvSpPr txBox="1"/>
          <p:nvPr/>
        </p:nvSpPr>
        <p:spPr>
          <a:xfrm>
            <a:off x="621175" y="3036950"/>
            <a:ext cx="3745500" cy="11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>
                <a:solidFill>
                  <a:schemeClr val="dk1"/>
                </a:solidFill>
              </a:rPr>
              <a:t>A. Diaz Recognition:</a:t>
            </a:r>
            <a:endParaRPr sz="1800" b="1" u="sng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2024 5th NL Saves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2023 3rd NL Saves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2023 NL All-Star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</p:txBody>
      </p:sp>
      <p:sp>
        <p:nvSpPr>
          <p:cNvPr id="180" name="Google Shape;180;p28"/>
          <p:cNvSpPr txBox="1"/>
          <p:nvPr/>
        </p:nvSpPr>
        <p:spPr>
          <a:xfrm>
            <a:off x="5072350" y="3036950"/>
            <a:ext cx="3899100" cy="15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>
                <a:solidFill>
                  <a:schemeClr val="dk1"/>
                </a:solidFill>
              </a:rPr>
              <a:t>Bednar Recognition:</a:t>
            </a:r>
            <a:endParaRPr sz="1800" b="1" u="sng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2023 NL Saves Leader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2023 NL All-Star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2022 10th NL Saves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2022 NL All-Star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2022 NL May Reliever of the Month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81" name="Google Shape;181;p28"/>
          <p:cNvSpPr txBox="1"/>
          <p:nvPr/>
        </p:nvSpPr>
        <p:spPr>
          <a:xfrm>
            <a:off x="5673300" y="0"/>
            <a:ext cx="3470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Bednar Salary: $4,510,000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Diaz Filing Number: $4,000,000</a:t>
            </a:r>
            <a:endParaRPr/>
          </a:p>
        </p:txBody>
      </p:sp>
      <p:sp>
        <p:nvSpPr>
          <p:cNvPr id="182" name="Google Shape;182;p28"/>
          <p:cNvSpPr txBox="1">
            <a:spLocks noGrp="1"/>
          </p:cNvSpPr>
          <p:nvPr>
            <p:ph type="title"/>
          </p:nvPr>
        </p:nvSpPr>
        <p:spPr>
          <a:xfrm>
            <a:off x="111025" y="5600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Diaz v. Bednar Two-Year Comparison</a:t>
            </a:r>
            <a:endParaRPr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Diaz v. Bednar Career</a:t>
            </a:r>
            <a:endParaRPr>
              <a:solidFill>
                <a:srgbClr val="CC0000"/>
              </a:solidFill>
            </a:endParaRPr>
          </a:p>
        </p:txBody>
      </p:sp>
      <p:graphicFrame>
        <p:nvGraphicFramePr>
          <p:cNvPr id="188" name="Google Shape;188;p29"/>
          <p:cNvGraphicFramePr/>
          <p:nvPr/>
        </p:nvGraphicFramePr>
        <p:xfrm>
          <a:off x="172688" y="12549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{99EA5268-8BAE-49F3-8D90-F42990C635CD}</a:tableStyleId>
              </a:tblPr>
              <a:tblGrid>
                <a:gridCol w="652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Player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G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SV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ERA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xERA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WHIP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K/9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BB/9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K-</a:t>
                      </a:r>
                      <a:endParaRPr sz="85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FIP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xFIP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bWAR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fWAR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IL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A. Diaz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2022-24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190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187.1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75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2.93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3.31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1.14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10.76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28.6%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4.80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12.8%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15.8%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3.77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4.38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5.2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22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Bednar</a:t>
                      </a:r>
                      <a:endParaRPr sz="85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2019-23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189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197.0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61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2.65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4.29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1.11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11.19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30.5%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2.88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7.8%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22.6%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2.79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3.47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5.7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68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9" name="Google Shape;189;p29"/>
          <p:cNvSpPr txBox="1"/>
          <p:nvPr/>
        </p:nvSpPr>
        <p:spPr>
          <a:xfrm>
            <a:off x="5129725" y="2696050"/>
            <a:ext cx="3770700" cy="11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>
                <a:solidFill>
                  <a:schemeClr val="dk1"/>
                </a:solidFill>
              </a:rPr>
              <a:t>Bednar Recognition:</a:t>
            </a:r>
            <a:endParaRPr sz="1800" b="1" u="sng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</a:rPr>
              <a:t>2023 NL Saves Leader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</a:rPr>
              <a:t>2023 NL All-Star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2022 10th NL Saves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2022 NL All-Star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2022 May Reliever of the Month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2021 8th NL Rookie of the Year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90" name="Google Shape;190;p29"/>
          <p:cNvSpPr txBox="1"/>
          <p:nvPr/>
        </p:nvSpPr>
        <p:spPr>
          <a:xfrm>
            <a:off x="712975" y="2703150"/>
            <a:ext cx="3664200" cy="19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>
                <a:solidFill>
                  <a:schemeClr val="dk1"/>
                </a:solidFill>
              </a:rPr>
              <a:t>A. Diaz Recognition:</a:t>
            </a:r>
            <a:endParaRPr sz="1800" b="1" u="sng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2024 5th NL Saves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2023 3rd NL Saves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2023 NL All-Star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2022 5th NL Rookie of the Year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91" name="Google Shape;191;p29"/>
          <p:cNvSpPr txBox="1"/>
          <p:nvPr/>
        </p:nvSpPr>
        <p:spPr>
          <a:xfrm>
            <a:off x="57275" y="937225"/>
            <a:ext cx="37707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*2020 statistics are not extrapolated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192" name="Google Shape;192;p29"/>
          <p:cNvSpPr txBox="1"/>
          <p:nvPr/>
        </p:nvSpPr>
        <p:spPr>
          <a:xfrm>
            <a:off x="5394400" y="62725"/>
            <a:ext cx="3664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Bednar Salary: $4,510,000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Diaz Filing Number: $4,000,000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Durability</a:t>
            </a:r>
            <a:endParaRPr/>
          </a:p>
        </p:txBody>
      </p:sp>
      <p:sp>
        <p:nvSpPr>
          <p:cNvPr id="198" name="Google Shape;198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334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Injuries:</a:t>
            </a:r>
            <a:endParaRPr sz="14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2022: </a:t>
            </a:r>
            <a:endParaRPr sz="1400" b="1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15-day IL, August 3rd (Retroactive July 31st) - September 22nd, low back pain (47 days) (MLB.com)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2021:</a:t>
            </a:r>
            <a:endParaRPr sz="1400" b="1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10-day IL, September 14th - September 26th, right oblique strain (12 days) (MLB.com)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2019 (Rookie Year)</a:t>
            </a:r>
            <a:endParaRPr sz="1400" b="1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7-day IL, May 6th (Retroactive May 3rd) - May 12th, non-specific injury (9 days) (MLB.com)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Suspensions: </a:t>
            </a:r>
            <a:endParaRPr sz="1400" b="1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N/A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199" name="Google Shape;19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8575" y="874154"/>
            <a:ext cx="2743725" cy="38673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>
            <a:spLocks noGrp="1"/>
          </p:cNvSpPr>
          <p:nvPr>
            <p:ph type="title"/>
          </p:nvPr>
        </p:nvSpPr>
        <p:spPr>
          <a:xfrm>
            <a:off x="1007525" y="408150"/>
            <a:ext cx="262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45818E"/>
                </a:solidFill>
              </a:rPr>
              <a:t>Edwin Diaz</a:t>
            </a:r>
            <a:endParaRPr sz="3500">
              <a:solidFill>
                <a:srgbClr val="45818E"/>
              </a:solidFill>
            </a:endParaRPr>
          </a:p>
        </p:txBody>
      </p:sp>
      <p:sp>
        <p:nvSpPr>
          <p:cNvPr id="205" name="Google Shape;205;p31"/>
          <p:cNvSpPr txBox="1"/>
          <p:nvPr/>
        </p:nvSpPr>
        <p:spPr>
          <a:xfrm>
            <a:off x="4896600" y="1780650"/>
            <a:ext cx="3590100" cy="18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i="1">
                <a:solidFill>
                  <a:schemeClr val="dk1"/>
                </a:solidFill>
              </a:rPr>
              <a:t>Arbitration Level 1 Salary: </a:t>
            </a:r>
            <a:r>
              <a:rPr lang="en" sz="1500" b="1" i="1">
                <a:solidFill>
                  <a:schemeClr val="dk1"/>
                </a:solidFill>
              </a:rPr>
              <a:t>$5,100,000 </a:t>
            </a:r>
            <a:endParaRPr sz="1500" b="1" i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 i="1">
                <a:solidFill>
                  <a:schemeClr val="dk1"/>
                </a:solidFill>
              </a:rPr>
              <a:t>Raise: $4,492,575 </a:t>
            </a:r>
            <a:endParaRPr sz="1500" i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 i="1">
                <a:solidFill>
                  <a:schemeClr val="dk1"/>
                </a:solidFill>
              </a:rPr>
              <a:t>Pre-Arbitration Salary: $607,425</a:t>
            </a:r>
            <a:endParaRPr sz="1500" i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 b="1" i="1">
                <a:solidFill>
                  <a:schemeClr val="dk1"/>
                </a:solidFill>
              </a:rPr>
              <a:t>MLS: 3.121 Years</a:t>
            </a:r>
            <a:endParaRPr sz="1500" b="1" i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500" b="1" i="1">
                <a:solidFill>
                  <a:schemeClr val="dk1"/>
                </a:solidFill>
              </a:rPr>
              <a:t>Platform Year: 2019</a:t>
            </a:r>
            <a:endParaRPr sz="1500" b="1" i="1">
              <a:solidFill>
                <a:schemeClr val="dk1"/>
              </a:solidFill>
            </a:endParaRPr>
          </a:p>
        </p:txBody>
      </p:sp>
      <p:sp>
        <p:nvSpPr>
          <p:cNvPr id="206" name="Google Shape;206;p31"/>
          <p:cNvSpPr txBox="1"/>
          <p:nvPr/>
        </p:nvSpPr>
        <p:spPr>
          <a:xfrm>
            <a:off x="4279200" y="3570900"/>
            <a:ext cx="4824900" cy="17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u="sng">
                <a:solidFill>
                  <a:schemeClr val="dk1"/>
                </a:solidFill>
              </a:rPr>
              <a:t>Recognition:</a:t>
            </a:r>
            <a:endParaRPr sz="1500" b="1" u="sng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2018 AL Mariano Rivera Reliever of the Year Award</a:t>
            </a:r>
            <a:endParaRPr sz="15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2018 All-Star</a:t>
            </a:r>
            <a:endParaRPr sz="15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2018 8th AL Cy Young</a:t>
            </a:r>
            <a:endParaRPr sz="15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2018 18th AL MVP</a:t>
            </a:r>
            <a:endParaRPr sz="15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2016 5th Rookie of the Year</a:t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207" name="Google Shape;20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7800" y="16050"/>
            <a:ext cx="1940874" cy="1940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6600" y="192313"/>
            <a:ext cx="1588350" cy="158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0763" y="1328775"/>
            <a:ext cx="3616425" cy="361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Roadmap</a:t>
            </a:r>
            <a:endParaRPr b="1"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CBA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Themes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Player Profile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Player Comparables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Why $4 Million is Justified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A. Diaz v. E. Diaz Platform Year</a:t>
            </a:r>
            <a:endParaRPr>
              <a:solidFill>
                <a:srgbClr val="CC0000"/>
              </a:solidFill>
            </a:endParaRPr>
          </a:p>
        </p:txBody>
      </p:sp>
      <p:graphicFrame>
        <p:nvGraphicFramePr>
          <p:cNvPr id="215" name="Google Shape;215;p32"/>
          <p:cNvGraphicFramePr/>
          <p:nvPr/>
        </p:nvGraphicFramePr>
        <p:xfrm>
          <a:off x="172688" y="12549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{99EA5268-8BAE-49F3-8D90-F42990C635CD}</a:tableStyleId>
              </a:tblPr>
              <a:tblGrid>
                <a:gridCol w="652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Player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G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SV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ERA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xERA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WHIP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K/9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BB/9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K-</a:t>
                      </a:r>
                      <a:endParaRPr sz="85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FIP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xFIP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bWAR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fWAR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IL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A. Diaz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2024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60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56.1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3.99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3.78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1.30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8.79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22.7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4.95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12.8%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9.9%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4.57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5.06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0.5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0.3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E. Diaz</a:t>
                      </a:r>
                      <a:endParaRPr sz="85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2019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66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58.0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5.59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3.23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1.38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15.36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39.0%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3.41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8.7%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30.3%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4.51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3.07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-0.6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0.0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16" name="Google Shape;216;p32"/>
          <p:cNvSpPr txBox="1"/>
          <p:nvPr/>
        </p:nvSpPr>
        <p:spPr>
          <a:xfrm>
            <a:off x="621175" y="3036950"/>
            <a:ext cx="2802300" cy="11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>
                <a:solidFill>
                  <a:schemeClr val="dk1"/>
                </a:solidFill>
              </a:rPr>
              <a:t>A. Diaz Recognition:</a:t>
            </a:r>
            <a:endParaRPr sz="1800" b="1" u="sng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5th NL Saves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17" name="Google Shape;217;p32"/>
          <p:cNvSpPr txBox="1"/>
          <p:nvPr/>
        </p:nvSpPr>
        <p:spPr>
          <a:xfrm>
            <a:off x="5493500" y="3036950"/>
            <a:ext cx="2581500" cy="11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>
                <a:solidFill>
                  <a:schemeClr val="dk1"/>
                </a:solidFill>
              </a:rPr>
              <a:t>E. Diaz Recognition:</a:t>
            </a:r>
            <a:endParaRPr sz="1800" b="1" u="sng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9th AL Saves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</p:txBody>
      </p:sp>
      <p:sp>
        <p:nvSpPr>
          <p:cNvPr id="218" name="Google Shape;218;p32"/>
          <p:cNvSpPr txBox="1"/>
          <p:nvPr/>
        </p:nvSpPr>
        <p:spPr>
          <a:xfrm>
            <a:off x="5404875" y="0"/>
            <a:ext cx="4572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E. Diaz Salary: $5,100,000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A. Diaz Filing Number: $4,000,000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3" name="Google Shape;223;p33"/>
          <p:cNvGraphicFramePr/>
          <p:nvPr/>
        </p:nvGraphicFramePr>
        <p:xfrm>
          <a:off x="172688" y="12549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{99EA5268-8BAE-49F3-8D90-F42990C635CD}</a:tableStyleId>
              </a:tblPr>
              <a:tblGrid>
                <a:gridCol w="652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Player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G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SV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ERA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xERA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WHIP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K/9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BB/9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K-</a:t>
                      </a:r>
                      <a:endParaRPr sz="85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FIP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xFIP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bWAR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fWAR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IL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A. Diaz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2023-24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131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123.2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65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3.49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3.59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1.24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10.26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26.7%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4.88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12.7%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14.0%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4.00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4.59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2.3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E. Diaz</a:t>
                      </a:r>
                      <a:endParaRPr sz="85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2018-19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139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131.1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83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3.56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2.56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1.05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15.28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41.8%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2.67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7.3%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34.5%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2.89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2.35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2.5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3.5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24" name="Google Shape;224;p33"/>
          <p:cNvSpPr txBox="1"/>
          <p:nvPr/>
        </p:nvSpPr>
        <p:spPr>
          <a:xfrm>
            <a:off x="609700" y="2817900"/>
            <a:ext cx="2581500" cy="18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>
                <a:solidFill>
                  <a:schemeClr val="dk1"/>
                </a:solidFill>
              </a:rPr>
              <a:t>A. Diaz Recognition:</a:t>
            </a:r>
            <a:endParaRPr sz="1800" b="1" u="sng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2024 5th NL Saves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2023 3rd NL Saves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2023 NL All-Star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225" name="Google Shape;225;p33"/>
          <p:cNvSpPr txBox="1"/>
          <p:nvPr/>
        </p:nvSpPr>
        <p:spPr>
          <a:xfrm>
            <a:off x="3729675" y="2817900"/>
            <a:ext cx="5324700" cy="19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 u="sng">
                <a:solidFill>
                  <a:schemeClr val="dk1"/>
                </a:solidFill>
              </a:rPr>
              <a:t>E. Diaz Recognition:</a:t>
            </a:r>
            <a:endParaRPr sz="1700" b="1" u="sng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</a:rPr>
              <a:t>2019 9th AL Saves</a:t>
            </a:r>
            <a:endParaRPr sz="17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>
                <a:solidFill>
                  <a:schemeClr val="dk1"/>
                </a:solidFill>
              </a:rPr>
              <a:t>2018 Led MLB Saves (57)</a:t>
            </a:r>
            <a:endParaRPr sz="17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>
                <a:solidFill>
                  <a:schemeClr val="dk1"/>
                </a:solidFill>
              </a:rPr>
              <a:t>2018 AL Reliever of the Year</a:t>
            </a:r>
            <a:endParaRPr sz="17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</a:rPr>
              <a:t>2018 8th AL Cy Young</a:t>
            </a:r>
            <a:endParaRPr sz="17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</a:rPr>
              <a:t>2018 18th AL MVP</a:t>
            </a:r>
            <a:endParaRPr sz="17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>
                <a:solidFill>
                  <a:schemeClr val="dk1"/>
                </a:solidFill>
              </a:rPr>
              <a:t>2018 AL All-Star</a:t>
            </a:r>
            <a:endParaRPr sz="17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</a:rPr>
              <a:t>2018 April, June, July, August Reliever of the Month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26" name="Google Shape;226;p33"/>
          <p:cNvSpPr txBox="1"/>
          <p:nvPr/>
        </p:nvSpPr>
        <p:spPr>
          <a:xfrm>
            <a:off x="5509400" y="0"/>
            <a:ext cx="38802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E. Diaz Salary: $5,100,000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A. Diaz Filing Number: $4,000,000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</p:txBody>
      </p:sp>
      <p:sp>
        <p:nvSpPr>
          <p:cNvPr id="227" name="Google Shape;227;p33"/>
          <p:cNvSpPr txBox="1">
            <a:spLocks noGrp="1"/>
          </p:cNvSpPr>
          <p:nvPr>
            <p:ph type="title"/>
          </p:nvPr>
        </p:nvSpPr>
        <p:spPr>
          <a:xfrm>
            <a:off x="92150" y="5495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CC0000"/>
                </a:solidFill>
              </a:rPr>
              <a:t>A. Diaz v. E. Diaz Two-Year Comparison</a:t>
            </a:r>
            <a:endParaRPr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CC0000"/>
                </a:solidFill>
              </a:rPr>
              <a:t>A. Diaz v. E. Diaz Career</a:t>
            </a:r>
            <a:endParaRPr>
              <a:solidFill>
                <a:srgbClr val="CC0000"/>
              </a:solidFill>
            </a:endParaRPr>
          </a:p>
        </p:txBody>
      </p:sp>
      <p:graphicFrame>
        <p:nvGraphicFramePr>
          <p:cNvPr id="233" name="Google Shape;233;p34"/>
          <p:cNvGraphicFramePr/>
          <p:nvPr/>
        </p:nvGraphicFramePr>
        <p:xfrm>
          <a:off x="172688" y="12549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{99EA5268-8BAE-49F3-8D90-F42990C635CD}</a:tableStyleId>
              </a:tblPr>
              <a:tblGrid>
                <a:gridCol w="652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517575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Player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G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SV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ERA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xERA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WHIP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K/9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BB/9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K-</a:t>
                      </a:r>
                      <a:endParaRPr sz="850" b="1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BB%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FIP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xFIP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bWAR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fWAR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 b="1"/>
                        <a:t>IL</a:t>
                      </a:r>
                      <a:endParaRPr sz="850" b="1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7B7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A. Diaz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2022-24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190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187.1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75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2.93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3.31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1.14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10.76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28.6%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4.80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12.8%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15.8%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3.77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4.38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5.2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22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E. Diaz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50">
                          <a:solidFill>
                            <a:schemeClr val="dk1"/>
                          </a:solidFill>
                        </a:rPr>
                        <a:t>2016-19</a:t>
                      </a:r>
                      <a:endParaRPr sz="85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254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249.0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135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3.33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2.59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1.10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14.46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38.9%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3.11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8.4%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30.5%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3.01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2.67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4.8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6.4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50"/>
                        <a:t>0</a:t>
                      </a:r>
                      <a:endParaRPr sz="850"/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34" name="Google Shape;234;p34"/>
          <p:cNvSpPr txBox="1"/>
          <p:nvPr/>
        </p:nvSpPr>
        <p:spPr>
          <a:xfrm>
            <a:off x="5445900" y="99750"/>
            <a:ext cx="3698100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E. Diaz Salary: $5,100,000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A. Diaz Filing Number: $4,000,000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35" name="Google Shape;235;p34"/>
          <p:cNvSpPr txBox="1"/>
          <p:nvPr/>
        </p:nvSpPr>
        <p:spPr>
          <a:xfrm>
            <a:off x="3690750" y="2529750"/>
            <a:ext cx="5940300" cy="19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u="sng">
                <a:solidFill>
                  <a:schemeClr val="dk1"/>
                </a:solidFill>
              </a:rPr>
              <a:t>E. Diaz Recognition:</a:t>
            </a:r>
            <a:endParaRPr sz="1600" b="1" u="sng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2019 9th AL Saves</a:t>
            </a:r>
            <a:endParaRPr sz="16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</a:rPr>
              <a:t>2018 Led MLB Saves (57)</a:t>
            </a:r>
            <a:endParaRPr sz="16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</a:rPr>
              <a:t>2018 AL Reliever of the Year</a:t>
            </a:r>
            <a:endParaRPr sz="16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2018 8th AL Cy Young</a:t>
            </a:r>
            <a:endParaRPr sz="16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2018 18th AL MVP</a:t>
            </a:r>
            <a:endParaRPr sz="16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</a:rPr>
              <a:t>2018 AL All-Star</a:t>
            </a:r>
            <a:endParaRPr sz="16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2018 April, June, July, August Reliever of the Month</a:t>
            </a:r>
            <a:endParaRPr sz="16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2017 4th AL Saves</a:t>
            </a:r>
            <a:endParaRPr sz="16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2016 5th AL Rookie of the Year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36" name="Google Shape;236;p34"/>
          <p:cNvSpPr txBox="1"/>
          <p:nvPr/>
        </p:nvSpPr>
        <p:spPr>
          <a:xfrm>
            <a:off x="311700" y="2703150"/>
            <a:ext cx="3698100" cy="19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>
                <a:solidFill>
                  <a:schemeClr val="dk1"/>
                </a:solidFill>
              </a:rPr>
              <a:t>A. Diaz Recognition:</a:t>
            </a:r>
            <a:endParaRPr sz="1800" b="1" u="sng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2024 5th NL Saves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2023 3rd NL Saves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2023 NL All-Star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2022 5th NL Rookie of the Year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Durability</a:t>
            </a:r>
            <a:endParaRPr/>
          </a:p>
        </p:txBody>
      </p:sp>
      <p:sp>
        <p:nvSpPr>
          <p:cNvPr id="242" name="Google Shape;242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</a:rPr>
              <a:t>Injuries:</a:t>
            </a:r>
            <a:endParaRPr b="1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000000"/>
                </a:solidFill>
              </a:rPr>
              <a:t>N/A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</a:rPr>
              <a:t>Suspensions:</a:t>
            </a:r>
            <a:endParaRPr b="1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000000"/>
                </a:solidFill>
              </a:rPr>
              <a:t>N/A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43" name="Google Shape;24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7475" y="1802100"/>
            <a:ext cx="4702251" cy="313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Why $4 Million is Justified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249" name="Google Shape;249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9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A. Diaz (3.000 MLS) $4,000,000 Filing Number</a:t>
            </a:r>
            <a:endParaRPr b="1">
              <a:solidFill>
                <a:schemeClr val="dk1"/>
              </a:solidFill>
            </a:endParaRPr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>
                <a:solidFill>
                  <a:schemeClr val="dk1"/>
                </a:solidFill>
              </a:rPr>
              <a:t>Demonstrated regression throughout career across the board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Soto 2022 (3.102 MLS) $3,925,000</a:t>
            </a:r>
            <a:endParaRPr i="1">
              <a:solidFill>
                <a:schemeClr val="dk1"/>
              </a:solidFill>
            </a:endParaRPr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>
                <a:solidFill>
                  <a:schemeClr val="dk1"/>
                </a:solidFill>
              </a:rPr>
              <a:t>Nearly identical platform season and comparable two-year comparison</a:t>
            </a:r>
            <a:endParaRPr>
              <a:solidFill>
                <a:schemeClr val="dk1"/>
              </a:solidFill>
            </a:endParaRPr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>
                <a:solidFill>
                  <a:schemeClr val="dk1"/>
                </a:solidFill>
              </a:rPr>
              <a:t>Award a $75,000 increase for career performance and clean record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Bednar 2023 (3.076 MLS) $4,510,000</a:t>
            </a:r>
            <a:endParaRPr i="1">
              <a:solidFill>
                <a:schemeClr val="dk1"/>
              </a:solidFill>
            </a:endParaRPr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>
                <a:solidFill>
                  <a:schemeClr val="dk1"/>
                </a:solidFill>
              </a:rPr>
              <a:t>Lags behind in statistics across the board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E. Diaz 2019 (3.121 MLS) $5,100,000</a:t>
            </a:r>
            <a:endParaRPr i="1">
              <a:solidFill>
                <a:schemeClr val="dk1"/>
              </a:solidFill>
            </a:endParaRPr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>
                <a:solidFill>
                  <a:schemeClr val="dk1"/>
                </a:solidFill>
              </a:rPr>
              <a:t>Lacks pedigree</a:t>
            </a:r>
            <a:endParaRPr>
              <a:solidFill>
                <a:schemeClr val="dk1"/>
              </a:solidFill>
            </a:endParaRPr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>
                <a:solidFill>
                  <a:schemeClr val="dk1"/>
                </a:solidFill>
              </a:rPr>
              <a:t>Has not demonstrated a $5,000,000 ceiling</a:t>
            </a:r>
            <a:endParaRPr>
              <a:solidFill>
                <a:schemeClr val="dk1"/>
              </a:solidFill>
            </a:endParaRPr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>
                <a:solidFill>
                  <a:schemeClr val="dk1"/>
                </a:solidFill>
              </a:rPr>
              <a:t>Large Disparity in ball control (K and BB %)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0" name="Google Shape;250;p36"/>
          <p:cNvSpPr txBox="1"/>
          <p:nvPr/>
        </p:nvSpPr>
        <p:spPr>
          <a:xfrm>
            <a:off x="6314500" y="104975"/>
            <a:ext cx="2697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00"/>
                </a:highlight>
              </a:rPr>
              <a:t>Midpoint: $4,500,000</a:t>
            </a:r>
            <a:endParaRPr sz="1800">
              <a:solidFill>
                <a:schemeClr val="dk1"/>
              </a:solidFill>
              <a:highlight>
                <a:srgbClr val="FFFF00"/>
              </a:highlight>
            </a:endParaRPr>
          </a:p>
        </p:txBody>
      </p:sp>
      <p:pic>
        <p:nvPicPr>
          <p:cNvPr id="251" name="Google Shape;25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4501" y="3040850"/>
            <a:ext cx="2790411" cy="200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2932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Collective Bargaining Agreement VI E.10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941100"/>
            <a:ext cx="8520600" cy="39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Criteria</a:t>
            </a:r>
            <a:endParaRPr b="1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Quality of Player’s Contribution to His Club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Overall Performance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Special Qualities of Leadership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Public Appeal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Recent Performance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Length of Consistency Throughout Career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Past Compensation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Physical or Mental Defects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Comparative Baseball Salaries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4501" y="3040850"/>
            <a:ext cx="2790411" cy="200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Themes</a:t>
            </a:r>
            <a:endParaRPr sz="2520"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Comparison with the League</a:t>
            </a:r>
            <a:endParaRPr b="1"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Mr. Diaz does not stand out compared to other closers in the league or year’s past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Regression and Lackluster Platform Year</a:t>
            </a:r>
            <a:endParaRPr b="1"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Has not shown improvement since his 2023 breakout year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Player Comparables</a:t>
            </a:r>
            <a:endParaRPr b="1"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Fits in with player comparables below the $4.5 million midpoint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4501" y="3040850"/>
            <a:ext cx="2790411" cy="200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Player Profile</a:t>
            </a:r>
            <a:endParaRPr/>
          </a:p>
        </p:txBody>
      </p:sp>
      <p:graphicFrame>
        <p:nvGraphicFramePr>
          <p:cNvPr id="82" name="Google Shape;82;p17"/>
          <p:cNvGraphicFramePr/>
          <p:nvPr/>
        </p:nvGraphicFramePr>
        <p:xfrm>
          <a:off x="45700" y="1663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{115470C0-189D-46C3-A1EE-C3261479675F}</a:tableStyleId>
              </a:tblPr>
              <a:tblGrid>
                <a:gridCol w="539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3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373350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394800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387950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Year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G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SV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BS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IP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ER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ERA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xERA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WHIP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AVG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OPS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K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BB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K/9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BB/9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K%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BB%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K-BB%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bWAR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fWAR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FIP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xFIP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IL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2024</a:t>
                      </a:r>
                      <a:endParaRPr sz="750" b="1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(Platform Year)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60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28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4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56.1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25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3.99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3.78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1.3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.206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.665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55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31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8.79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4.95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22.70%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12.80%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9.90%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0.5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0.3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4.57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5.06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0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2023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71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37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67.1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23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3.07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3.4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1.19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.186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.597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86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36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11.5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4.81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30.10%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12.60%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17.50%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1.8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1.8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3.52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4.2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0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2022</a:t>
                      </a: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(Rookie Year)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59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10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4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63.2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13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1.84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2.76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0.96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.131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.476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83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33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11.73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4.66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32.50%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12.90%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19.60%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2.9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1.1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3.32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3.97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22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Total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190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75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11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187.1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61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2.93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3.31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1.14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.175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.578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224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100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10.76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4.8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28.60%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12.80%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15.80%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5.2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3.1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3.77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4.38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22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3" name="Google Shape;83;p17"/>
          <p:cNvSpPr txBox="1"/>
          <p:nvPr/>
        </p:nvSpPr>
        <p:spPr>
          <a:xfrm>
            <a:off x="2504688" y="3631888"/>
            <a:ext cx="4134600" cy="11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Recognition: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2023 NL All-Star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2022 5th NL Rookie of the Year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4" name="Google Shape;84;p17"/>
          <p:cNvSpPr txBox="1"/>
          <p:nvPr/>
        </p:nvSpPr>
        <p:spPr>
          <a:xfrm>
            <a:off x="0" y="3417700"/>
            <a:ext cx="2805000" cy="15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Salary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2025: $4,000,000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2024: $760,000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2023: $730,000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2022: $700,000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1125" y="3343400"/>
            <a:ext cx="2348000" cy="168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Player Profile</a:t>
            </a:r>
            <a:endParaRPr/>
          </a:p>
        </p:txBody>
      </p:sp>
      <p:graphicFrame>
        <p:nvGraphicFramePr>
          <p:cNvPr id="91" name="Google Shape;91;p18"/>
          <p:cNvGraphicFramePr/>
          <p:nvPr/>
        </p:nvGraphicFramePr>
        <p:xfrm>
          <a:off x="45700" y="1663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{115470C0-189D-46C3-A1EE-C3261479675F}</a:tableStyleId>
              </a:tblPr>
              <a:tblGrid>
                <a:gridCol w="539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3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394825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373350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394800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387950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Year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G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SV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BS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IP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ER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ERA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xERA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WHIP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AVG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OPS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K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BB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K/9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BB/9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K%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BB%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K-BB%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bWAR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fWAR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FIP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xFIP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IL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0B3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2024</a:t>
                      </a:r>
                      <a:endParaRPr sz="750" b="1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(Platform Year)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60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28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4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56.1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25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3.99</a:t>
                      </a: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3.78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1.3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.206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.665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55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31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8.79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4.95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22.70%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12.80%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9.90%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0.5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0.3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4.57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5.06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0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2023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71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37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67.1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23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3.07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3.4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1.19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.186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.597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86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36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11.5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4.81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30.10%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12.60%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17.50%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1.8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1.8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3.52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4.2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0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2022</a:t>
                      </a: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(Rookie Year)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59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10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4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63.2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13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1.84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2.76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0.96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.131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.476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83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33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11.73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4.66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32.50%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12.90%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19.60%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2.9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1.1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3.32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3.97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50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/>
                        <a:t>22</a:t>
                      </a:r>
                      <a:endParaRPr sz="750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Total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190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75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11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187.1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61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2.93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3.31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1.14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.175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.578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224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100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10.76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4.8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28.60%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12.80%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15.80%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5.2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3.1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3.77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4.38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 b="1"/>
                        <a:t>22</a:t>
                      </a:r>
                      <a:endParaRPr sz="75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92" name="Google Shape;92;p18"/>
          <p:cNvGraphicFramePr/>
          <p:nvPr/>
        </p:nvGraphicFramePr>
        <p:xfrm>
          <a:off x="5968050" y="272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{99EA5268-8BAE-49F3-8D90-F42990C635CD}</a:tableStyleId>
              </a:tblPr>
              <a:tblGrid>
                <a:gridCol w="274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Career Best</a:t>
                      </a:r>
                      <a:endParaRPr sz="12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Matches Career Best</a:t>
                      </a:r>
                      <a:endParaRPr sz="12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Regression</a:t>
                      </a:r>
                      <a:endParaRPr sz="120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93" name="Google Shape;93;p18"/>
          <p:cNvSpPr txBox="1"/>
          <p:nvPr/>
        </p:nvSpPr>
        <p:spPr>
          <a:xfrm>
            <a:off x="2504688" y="3631888"/>
            <a:ext cx="4134600" cy="11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Recognition: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2023 NL All-Star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2022 5th NL Rookie of the Year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4" name="Google Shape;94;p18"/>
          <p:cNvSpPr txBox="1"/>
          <p:nvPr/>
        </p:nvSpPr>
        <p:spPr>
          <a:xfrm>
            <a:off x="0" y="3417700"/>
            <a:ext cx="2805000" cy="15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Salary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2025: $4,000,000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2024: $760,000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2023: $730,000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2022: $700,000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1125" y="3343400"/>
            <a:ext cx="2348000" cy="168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Durability</a:t>
            </a:r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2022 (Rookie Year)</a:t>
            </a:r>
            <a:endParaRPr b="1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Retroactive July 16th-July 8th 15 Day IL, right biceps tendinitis (22 days)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Suspensions</a:t>
            </a:r>
            <a:endParaRPr b="1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N/A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000" y="3047200"/>
            <a:ext cx="3559075" cy="199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4501" y="3040850"/>
            <a:ext cx="2790411" cy="200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Player Comparables</a:t>
            </a:r>
            <a:endParaRPr sz="3000"/>
          </a:p>
        </p:txBody>
      </p:sp>
      <p:pic>
        <p:nvPicPr>
          <p:cNvPr id="109" name="Google Shape;109;p20" descr="File:Major League Baseball logo.sv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7813" y="1490575"/>
            <a:ext cx="5788375" cy="3120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>
            <a:spLocks noGrp="1"/>
          </p:cNvSpPr>
          <p:nvPr>
            <p:ph type="title"/>
          </p:nvPr>
        </p:nvSpPr>
        <p:spPr>
          <a:xfrm>
            <a:off x="1032141" y="458825"/>
            <a:ext cx="324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0B5394"/>
                </a:solidFill>
              </a:rPr>
              <a:t>Gregory Soto</a:t>
            </a:r>
            <a:endParaRPr sz="3500">
              <a:solidFill>
                <a:srgbClr val="0B5394"/>
              </a:solidFill>
            </a:endParaRPr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729" y="1411825"/>
            <a:ext cx="4574223" cy="3138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1"/>
          <p:cNvSpPr txBox="1"/>
          <p:nvPr/>
        </p:nvSpPr>
        <p:spPr>
          <a:xfrm>
            <a:off x="5261850" y="1960225"/>
            <a:ext cx="3462000" cy="18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i="1">
                <a:solidFill>
                  <a:schemeClr val="dk1"/>
                </a:solidFill>
              </a:rPr>
              <a:t>Arbitration Level 1 Salary: </a:t>
            </a:r>
            <a:r>
              <a:rPr lang="en" sz="1500" b="1" i="1">
                <a:solidFill>
                  <a:schemeClr val="dk1"/>
                </a:solidFill>
              </a:rPr>
              <a:t>$3,925,000 </a:t>
            </a:r>
            <a:endParaRPr sz="1500" b="1" i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 i="1">
                <a:solidFill>
                  <a:schemeClr val="dk1"/>
                </a:solidFill>
              </a:rPr>
              <a:t>Raise: $3,202,600 </a:t>
            </a:r>
            <a:endParaRPr sz="1500" i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 i="1">
                <a:solidFill>
                  <a:schemeClr val="dk1"/>
                </a:solidFill>
              </a:rPr>
              <a:t>Pre-Arbitration Salary: $722,400</a:t>
            </a:r>
            <a:endParaRPr sz="1500" i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 b="1" i="1">
                <a:solidFill>
                  <a:schemeClr val="dk1"/>
                </a:solidFill>
              </a:rPr>
              <a:t>MLS: 3.102 Years</a:t>
            </a:r>
            <a:endParaRPr sz="1500" b="1" i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500" b="1" i="1">
                <a:solidFill>
                  <a:schemeClr val="dk1"/>
                </a:solidFill>
              </a:rPr>
              <a:t>Platform Year: 2022</a:t>
            </a:r>
            <a:endParaRPr sz="1500" b="1" i="1">
              <a:solidFill>
                <a:schemeClr val="dk1"/>
              </a:solidFill>
            </a:endParaRPr>
          </a:p>
        </p:txBody>
      </p:sp>
      <p:sp>
        <p:nvSpPr>
          <p:cNvPr id="117" name="Google Shape;117;p21"/>
          <p:cNvSpPr txBox="1"/>
          <p:nvPr/>
        </p:nvSpPr>
        <p:spPr>
          <a:xfrm>
            <a:off x="5401463" y="3848425"/>
            <a:ext cx="30000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Recognition: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2022 NL All-Star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2021 NL All-Star</a:t>
            </a:r>
            <a:endParaRPr sz="1800" b="1">
              <a:solidFill>
                <a:schemeClr val="dk1"/>
              </a:solidFill>
            </a:endParaRPr>
          </a:p>
        </p:txBody>
      </p:sp>
      <p:pic>
        <p:nvPicPr>
          <p:cNvPr id="118" name="Google Shape;118;p21" descr="File:Detroit Tigers logo.svg - Wikipedia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4787" y="220875"/>
            <a:ext cx="1213375" cy="1581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2088</Words>
  <Application>Microsoft Macintosh PowerPoint</Application>
  <PresentationFormat>On-screen Show (16:9)</PresentationFormat>
  <Paragraphs>1045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Proxima Nova</vt:lpstr>
      <vt:lpstr>Arial</vt:lpstr>
      <vt:lpstr>Simple Light</vt:lpstr>
      <vt:lpstr>PowerPoint Presentation</vt:lpstr>
      <vt:lpstr>Roadmap</vt:lpstr>
      <vt:lpstr>Collective Bargaining Agreement VI E.10</vt:lpstr>
      <vt:lpstr>Themes</vt:lpstr>
      <vt:lpstr>Player Profile</vt:lpstr>
      <vt:lpstr>Player Profile</vt:lpstr>
      <vt:lpstr>Durability</vt:lpstr>
      <vt:lpstr>Player Comparables</vt:lpstr>
      <vt:lpstr>Gregory Soto</vt:lpstr>
      <vt:lpstr>Diaz v. Soto Platform Year</vt:lpstr>
      <vt:lpstr>Diaz v. Soto Two-Year Comparison</vt:lpstr>
      <vt:lpstr>Diaz v. Soto Career</vt:lpstr>
      <vt:lpstr>Durability</vt:lpstr>
      <vt:lpstr>David Bednar</vt:lpstr>
      <vt:lpstr>Diaz v. Bednar Platform Year</vt:lpstr>
      <vt:lpstr>Diaz v. Bednar Two-Year Comparison</vt:lpstr>
      <vt:lpstr>Diaz v. Bednar Career</vt:lpstr>
      <vt:lpstr>Durability</vt:lpstr>
      <vt:lpstr>Edwin Diaz</vt:lpstr>
      <vt:lpstr>A. Diaz v. E. Diaz Platform Year</vt:lpstr>
      <vt:lpstr>A. Diaz v. E. Diaz Two-Year Comparison</vt:lpstr>
      <vt:lpstr>A. Diaz v. E. Diaz Career</vt:lpstr>
      <vt:lpstr>Durability</vt:lpstr>
      <vt:lpstr>Why $4 Million is Justified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Sophia Rutman</cp:lastModifiedBy>
  <cp:revision>1</cp:revision>
  <dcterms:modified xsi:type="dcterms:W3CDTF">2025-03-03T18:58:30Z</dcterms:modified>
</cp:coreProperties>
</file>